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0"/>
  </p:notesMasterIdLst>
  <p:sldIdLst>
    <p:sldId id="256" r:id="rId2"/>
    <p:sldId id="259" r:id="rId3"/>
    <p:sldId id="267" r:id="rId4"/>
    <p:sldId id="265" r:id="rId5"/>
    <p:sldId id="282" r:id="rId6"/>
    <p:sldId id="280" r:id="rId7"/>
    <p:sldId id="281" r:id="rId8"/>
    <p:sldId id="262" r:id="rId9"/>
    <p:sldId id="276" r:id="rId10"/>
    <p:sldId id="291" r:id="rId11"/>
    <p:sldId id="290" r:id="rId12"/>
    <p:sldId id="271" r:id="rId13"/>
    <p:sldId id="272" r:id="rId14"/>
    <p:sldId id="261" r:id="rId15"/>
    <p:sldId id="263" r:id="rId16"/>
    <p:sldId id="264" r:id="rId17"/>
    <p:sldId id="284" r:id="rId18"/>
    <p:sldId id="289" r:id="rId19"/>
    <p:sldId id="292" r:id="rId20"/>
    <p:sldId id="293" r:id="rId21"/>
    <p:sldId id="277" r:id="rId22"/>
    <p:sldId id="266" r:id="rId23"/>
    <p:sldId id="269" r:id="rId24"/>
    <p:sldId id="268" r:id="rId25"/>
    <p:sldId id="258" r:id="rId26"/>
    <p:sldId id="260" r:id="rId27"/>
    <p:sldId id="294" r:id="rId28"/>
    <p:sldId id="29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C63E"/>
    <a:srgbClr val="726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2" autoAdjust="0"/>
    <p:restoredTop sz="94660"/>
  </p:normalViewPr>
  <p:slideViewPr>
    <p:cSldViewPr snapToGrid="0">
      <p:cViewPr varScale="1">
        <p:scale>
          <a:sx n="88" d="100"/>
          <a:sy n="88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BFF5E-DACA-4301-A813-E1C2E50C965B}" type="datetimeFigureOut">
              <a:rPr lang="en-US"/>
              <a:t>4/2/2017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A93FB0-B1DB-45E1-9896-D7F85B7BDAC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502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A93FB0-B1DB-45E1-9896-D7F85B7BDAC9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980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US"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83713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3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 lang="en-US" sz="13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1976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8B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994" y="245822"/>
            <a:ext cx="1177925" cy="89055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783" y="189533"/>
            <a:ext cx="1444962" cy="115537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8B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571" y="3368979"/>
            <a:ext cx="3066510" cy="281527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7746460" y="3128612"/>
            <a:ext cx="3929975" cy="324903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8B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4/2/2017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4/2/2017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32706"/>
          </a:xfrm>
          <a:prstGeom prst="rect">
            <a:avLst/>
          </a:prstGeom>
          <a:solidFill>
            <a:srgbClr val="7266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BC63E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4/2/2017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994" y="245822"/>
            <a:ext cx="1177925" cy="8905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8B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4/2/2017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8B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4/2/2017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09" y="168974"/>
            <a:ext cx="1610333" cy="12876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8B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4/2/2017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994" y="245822"/>
            <a:ext cx="1177925" cy="89055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8BC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4/2/2017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ajetter@pdx.ed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Achieving Cross Sector Collaboration through Collaborative </a:t>
            </a:r>
            <a:r>
              <a:rPr lang="en-US" dirty="0" smtClean="0"/>
              <a:t>Modeling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Antonie J. Jetter</a:t>
            </a:r>
          </a:p>
          <a:p>
            <a:r>
              <a:rPr lang="en-US" dirty="0" smtClean="0"/>
              <a:t>Portland State University </a:t>
            </a:r>
          </a:p>
          <a:p>
            <a:r>
              <a:rPr lang="en-US" dirty="0" smtClean="0"/>
              <a:t>ajetter@pdx.edu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38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de-DE" dirty="0" smtClean="0"/>
              <a:t>Bringing Back Fire...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" y="335364"/>
            <a:ext cx="8464420" cy="457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4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Fires </a:t>
            </a:r>
            <a:r>
              <a:rPr lang="en-US" dirty="0" smtClean="0"/>
              <a:t>in the West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32"/>
          <a:stretch/>
        </p:blipFill>
        <p:spPr>
          <a:xfrm>
            <a:off x="1173706" y="1944375"/>
            <a:ext cx="5554226" cy="40233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51200" b="21267"/>
          <a:stretch/>
        </p:blipFill>
        <p:spPr>
          <a:xfrm>
            <a:off x="7085542" y="852810"/>
            <a:ext cx="4183380" cy="3194686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5493853" y="3358326"/>
            <a:ext cx="812800" cy="16255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5" name="Rectangle 14"/>
          <p:cNvSpPr/>
          <p:nvPr/>
        </p:nvSpPr>
        <p:spPr>
          <a:xfrm>
            <a:off x="5495303" y="4493007"/>
            <a:ext cx="812800" cy="16255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6" name="Rectangle 15"/>
          <p:cNvSpPr/>
          <p:nvPr/>
        </p:nvSpPr>
        <p:spPr>
          <a:xfrm>
            <a:off x="5493853" y="3947057"/>
            <a:ext cx="812800" cy="16255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7" name="Rectangle 16"/>
          <p:cNvSpPr/>
          <p:nvPr/>
        </p:nvSpPr>
        <p:spPr>
          <a:xfrm>
            <a:off x="4206996" y="5052060"/>
            <a:ext cx="812800" cy="16255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8" name="Rectangle 17"/>
          <p:cNvSpPr/>
          <p:nvPr/>
        </p:nvSpPr>
        <p:spPr>
          <a:xfrm>
            <a:off x="5493853" y="5052060"/>
            <a:ext cx="812800" cy="16255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  <p:sp>
        <p:nvSpPr>
          <p:cNvPr id="19" name="Rectangle 18"/>
          <p:cNvSpPr/>
          <p:nvPr/>
        </p:nvSpPr>
        <p:spPr>
          <a:xfrm>
            <a:off x="5493853" y="2811148"/>
            <a:ext cx="812800" cy="162559"/>
          </a:xfrm>
          <a:prstGeom prst="rect">
            <a:avLst/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/>
          </a:p>
        </p:txBody>
      </p:sp>
    </p:spTree>
    <p:extLst>
      <p:ext uri="{BB962C8B-B14F-4D97-AF65-F5344CB8AC3E}">
        <p14:creationId xmlns:p14="http://schemas.microsoft.com/office/powerpoint/2010/main" val="41326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“Bringing BACK Fire” Initiative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Convene a series of facilitated community listening sessions, focus groups, and/or shared </a:t>
            </a:r>
            <a:r>
              <a:rPr lang="en-US" sz="3200" b="1" dirty="0"/>
              <a:t>learning</a:t>
            </a:r>
            <a:r>
              <a:rPr lang="en-US" sz="2400" dirty="0"/>
              <a:t> and planning workshops …</a:t>
            </a:r>
          </a:p>
          <a:p>
            <a:r>
              <a:rPr lang="en-US" sz="2400" dirty="0"/>
              <a:t>… enabling the community to collaboratively address barriers and reach agreements</a:t>
            </a:r>
          </a:p>
          <a:p>
            <a:r>
              <a:rPr lang="en-US" sz="2400" dirty="0"/>
              <a:t>… which define a fire management plan embracing </a:t>
            </a:r>
            <a:r>
              <a:rPr lang="en-US" sz="3200" b="1" dirty="0"/>
              <a:t>“right fire” </a:t>
            </a:r>
            <a:r>
              <a:rPr lang="en-US" sz="2400" dirty="0"/>
              <a:t>and informing the agency Wildland Fire Decision Support System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648" y="4457978"/>
            <a:ext cx="1962912" cy="185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0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78168"/>
          </a:xfrm>
        </p:spPr>
        <p:txBody>
          <a:bodyPr>
            <a:normAutofit/>
          </a:bodyPr>
          <a:lstStyle/>
          <a:p>
            <a:r>
              <a:rPr lang="en-US" dirty="0" smtClean="0"/>
              <a:t>Study Sites: 7 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230085"/>
            <a:ext cx="6871965" cy="4128691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457195" indent="-457195" fontAlgn="base">
              <a:buClr>
                <a:schemeClr val="accent6"/>
              </a:buClr>
              <a:buFont typeface="+mj-lt"/>
              <a:buAutoNum type="arabicPeriod"/>
            </a:pPr>
            <a:r>
              <a:rPr lang="en-US" b="1" dirty="0"/>
              <a:t>City of Ashland Government and Business Leadership</a:t>
            </a:r>
            <a:r>
              <a:rPr lang="en-US" dirty="0"/>
              <a:t> (6 participants) </a:t>
            </a:r>
          </a:p>
          <a:p>
            <a:pPr marL="457195" indent="-457195" fontAlgn="base">
              <a:buClr>
                <a:schemeClr val="accent6"/>
              </a:buClr>
              <a:buFont typeface="+mj-lt"/>
              <a:buAutoNum type="arabicPeriod"/>
            </a:pPr>
            <a:r>
              <a:rPr lang="en-US" b="1" dirty="0"/>
              <a:t>Conservationists resistant to active management</a:t>
            </a:r>
            <a:r>
              <a:rPr lang="en-US" dirty="0"/>
              <a:t> in favor of allowing all natural fire (3 participants)</a:t>
            </a:r>
          </a:p>
          <a:p>
            <a:pPr marL="457195" indent="-457195" fontAlgn="base">
              <a:buClr>
                <a:schemeClr val="accent6"/>
              </a:buClr>
              <a:buFont typeface="+mj-lt"/>
              <a:buAutoNum type="arabicPeriod"/>
            </a:pPr>
            <a:r>
              <a:rPr lang="en-US" dirty="0"/>
              <a:t>Fire managers from the </a:t>
            </a:r>
            <a:r>
              <a:rPr lang="en-US" b="1" dirty="0"/>
              <a:t>Oregon Department of Forestry</a:t>
            </a:r>
            <a:r>
              <a:rPr lang="en-US" dirty="0"/>
              <a:t> and the Medford District </a:t>
            </a:r>
            <a:r>
              <a:rPr lang="en-US" b="1" dirty="0"/>
              <a:t>Bureau of Land Management </a:t>
            </a:r>
            <a:r>
              <a:rPr lang="en-US" dirty="0"/>
              <a:t>(8 participants)</a:t>
            </a:r>
          </a:p>
          <a:p>
            <a:pPr marL="457195" indent="-457195" fontAlgn="base">
              <a:buClr>
                <a:schemeClr val="accent6"/>
              </a:buClr>
              <a:buFont typeface="+mj-lt"/>
              <a:buAutoNum type="arabicPeriod"/>
            </a:pPr>
            <a:r>
              <a:rPr lang="en-US" b="1" dirty="0"/>
              <a:t>Local private forest and woodland owners </a:t>
            </a:r>
            <a:r>
              <a:rPr lang="en-US" dirty="0"/>
              <a:t>(7 participants)</a:t>
            </a:r>
          </a:p>
          <a:p>
            <a:pPr marL="457195" indent="-457195" fontAlgn="base">
              <a:buClr>
                <a:schemeClr val="accent6"/>
              </a:buClr>
              <a:buFont typeface="+mj-lt"/>
              <a:buAutoNum type="arabicPeriod"/>
            </a:pPr>
            <a:r>
              <a:rPr lang="en-US" dirty="0"/>
              <a:t>Fire managers River-Siskiyou </a:t>
            </a:r>
            <a:r>
              <a:rPr lang="en-US" b="1" dirty="0"/>
              <a:t>National Forest</a:t>
            </a:r>
            <a:r>
              <a:rPr lang="en-US" dirty="0"/>
              <a:t> (4 participants)</a:t>
            </a:r>
          </a:p>
          <a:p>
            <a:pPr marL="457195" indent="-457195" fontAlgn="base">
              <a:buClr>
                <a:schemeClr val="accent6"/>
              </a:buClr>
              <a:buFont typeface="+mj-lt"/>
              <a:buAutoNum type="arabicPeriod"/>
            </a:pPr>
            <a:r>
              <a:rPr lang="en-US" b="1" dirty="0"/>
              <a:t>Conservationists</a:t>
            </a:r>
            <a:r>
              <a:rPr lang="en-US" dirty="0"/>
              <a:t> accepting active management and 2 participants from the 2nd workshop (4 participants)</a:t>
            </a:r>
          </a:p>
          <a:p>
            <a:pPr marL="457195" indent="-457195" fontAlgn="base">
              <a:buClr>
                <a:schemeClr val="accent6"/>
              </a:buClr>
              <a:buFont typeface="+mj-lt"/>
              <a:buAutoNum type="arabicPeriod"/>
            </a:pPr>
            <a:r>
              <a:rPr lang="en-US" b="1" dirty="0"/>
              <a:t>All stakeholder</a:t>
            </a:r>
            <a:r>
              <a:rPr lang="en-US" dirty="0"/>
              <a:t> knowledge exchange (with participants from all workshops, but conservations, 17 participants)</a:t>
            </a:r>
          </a:p>
          <a:p>
            <a:pPr>
              <a:buClr>
                <a:schemeClr val="accent6"/>
              </a:buClr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82"/>
          <a:stretch/>
        </p:blipFill>
        <p:spPr>
          <a:xfrm>
            <a:off x="7968566" y="3239355"/>
            <a:ext cx="3506486" cy="24706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102" y="591552"/>
            <a:ext cx="3514280" cy="234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95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Cognitive Map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7279" y="1737360"/>
            <a:ext cx="4944581" cy="39720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26480" y="1846052"/>
            <a:ext cx="5205259" cy="42974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1448" algn="just">
              <a:lnSpc>
                <a:spcPct val="115000"/>
              </a:lnSpc>
              <a:spcBef>
                <a:spcPts val="1600"/>
              </a:spcBef>
            </a:pPr>
            <a:r>
              <a:rPr lang="en-US" sz="2160" i="1" dirty="0">
                <a:solidFill>
                  <a:srgbClr val="43434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“People push into formerly uninhabited areas, and </a:t>
            </a:r>
            <a:r>
              <a:rPr lang="en-US" sz="2160" i="1" u="sng" dirty="0">
                <a:solidFill>
                  <a:srgbClr val="43434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more structures and people are exposed to the risks of natural wildland fires</a:t>
            </a:r>
            <a:r>
              <a:rPr lang="en-US" sz="2160" i="1" dirty="0">
                <a:solidFill>
                  <a:srgbClr val="43434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Also, </a:t>
            </a:r>
            <a:r>
              <a:rPr lang="en-US" sz="2160" i="1" u="sng" dirty="0">
                <a:solidFill>
                  <a:srgbClr val="43434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incidents of accidental fire go up </a:t>
            </a:r>
            <a:r>
              <a:rPr lang="en-US" sz="2160" i="1" dirty="0">
                <a:solidFill>
                  <a:srgbClr val="43434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because power lines are strung through former wildlands and people operate machinery. </a:t>
            </a:r>
            <a:r>
              <a:rPr lang="en-US" sz="2160" i="1" u="sng" dirty="0">
                <a:solidFill>
                  <a:srgbClr val="43434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Better education on defensible space</a:t>
            </a:r>
            <a:r>
              <a:rPr lang="en-US" sz="2160" i="1" dirty="0">
                <a:solidFill>
                  <a:srgbClr val="434343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helps to minimize the harm to property and people, but there will be more fires and our overall risk will increase.” </a:t>
            </a:r>
            <a:endParaRPr lang="en-US" sz="216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18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FCM Simulation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79" y="1737360"/>
            <a:ext cx="9206447" cy="4507323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4033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Testing Policies– here: Improved Education on </a:t>
            </a:r>
            <a:r>
              <a:rPr lang="en-US" dirty="0" smtClean="0"/>
              <a:t>Defensible Space</a:t>
            </a:r>
            <a:endParaRPr lang="en-US" dirty="0"/>
          </a:p>
        </p:txBody>
      </p:sp>
      <p:pic>
        <p:nvPicPr>
          <p:cNvPr id="4" name="Content Placeholder 3" descr="https://lh3.googleusercontent.com/blhWmUPlvk8wbwF0Co0xHgpappwyLzrxYuIWUKJt4qW6fnj-CEPLxp_kGOTcOo3EYr0yG675hbkR6zFlhRnDr-bOu7NTxPufOZ3qoArbKA9xJdOIfmDrfdSxHL5Rc-ADR1kxKqB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2309" y="1846263"/>
            <a:ext cx="7987707" cy="402272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045562" y="2814066"/>
            <a:ext cx="215900" cy="254000"/>
          </a:xfrm>
          <a:prstGeom prst="rect">
            <a:avLst/>
          </a:prstGeom>
          <a:solidFill>
            <a:srgbClr val="FFCC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6" name="Rectangle 5"/>
          <p:cNvSpPr/>
          <p:nvPr/>
        </p:nvSpPr>
        <p:spPr>
          <a:xfrm>
            <a:off x="3045562" y="3518916"/>
            <a:ext cx="215900" cy="254000"/>
          </a:xfrm>
          <a:prstGeom prst="rect">
            <a:avLst/>
          </a:prstGeom>
          <a:solidFill>
            <a:srgbClr val="FFCC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67"/>
          </a:p>
        </p:txBody>
      </p:sp>
      <p:sp>
        <p:nvSpPr>
          <p:cNvPr id="7" name="Oval Callout 6"/>
          <p:cNvSpPr/>
          <p:nvPr/>
        </p:nvSpPr>
        <p:spPr>
          <a:xfrm>
            <a:off x="8509000" y="1690117"/>
            <a:ext cx="1930400" cy="1409700"/>
          </a:xfrm>
          <a:prstGeom prst="wedgeEllipseCallout">
            <a:avLst>
              <a:gd name="adj1" fmla="val -222368"/>
              <a:gd name="adj2" fmla="val 111739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chemeClr val="tx1"/>
                </a:solidFill>
              </a:rPr>
              <a:t>Drops from 0.94 to 0.64 </a:t>
            </a:r>
          </a:p>
        </p:txBody>
      </p:sp>
      <p:sp>
        <p:nvSpPr>
          <p:cNvPr id="8" name="Oval Callout 7"/>
          <p:cNvSpPr/>
          <p:nvPr/>
        </p:nvSpPr>
        <p:spPr>
          <a:xfrm>
            <a:off x="9357448" y="2941066"/>
            <a:ext cx="1930400" cy="1409700"/>
          </a:xfrm>
          <a:prstGeom prst="wedgeEllipseCallout">
            <a:avLst>
              <a:gd name="adj1" fmla="val -176973"/>
              <a:gd name="adj2" fmla="val 63991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chemeClr val="tx1"/>
                </a:solidFill>
              </a:rPr>
              <a:t>Remains at 0.76</a:t>
            </a:r>
          </a:p>
        </p:txBody>
      </p:sp>
    </p:spTree>
    <p:extLst>
      <p:ext uri="{BB962C8B-B14F-4D97-AF65-F5344CB8AC3E}">
        <p14:creationId xmlns:p14="http://schemas.microsoft.com/office/powerpoint/2010/main" val="233367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d-K_6iyhtR4PHnkcMHZLhqTX96WasBLJqjr0JTJltuezU1i7ViydmcBOr88EIdvJdoluPpT9wp6mc7_onyLvPMEHhDbA_Y7jqxQI3zKiCRfK_InfYLhgABXYTiPPLZxPA1yu7i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74" y="79575"/>
            <a:ext cx="9338690" cy="596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10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Understanding Policy </a:t>
            </a:r>
            <a:r>
              <a:rPr lang="en-US" dirty="0" smtClean="0"/>
              <a:t>Preferences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65549"/>
          <a:stretch/>
        </p:blipFill>
        <p:spPr>
          <a:xfrm>
            <a:off x="6444997" y="1920623"/>
            <a:ext cx="5638110" cy="2043983"/>
          </a:xfrm>
          <a:prstGeom prst="rect">
            <a:avLst/>
          </a:prstGeom>
        </p:spPr>
      </p:pic>
      <p:pic>
        <p:nvPicPr>
          <p:cNvPr id="6" name="image03.png"/>
          <p:cNvPicPr/>
          <p:nvPr/>
        </p:nvPicPr>
        <p:blipFill rotWithShape="1">
          <a:blip r:embed="rId3"/>
          <a:srcRect l="523" t="3314" r="-523" b="34796"/>
          <a:stretch/>
        </p:blipFill>
        <p:spPr>
          <a:xfrm>
            <a:off x="804672" y="1920624"/>
            <a:ext cx="5640324" cy="3626737"/>
          </a:xfrm>
          <a:prstGeom prst="rect">
            <a:avLst/>
          </a:prstGeom>
          <a:ln/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43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Brainstorming Solutions (examples)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Smoke &amp; culture surrounding smoke</a:t>
            </a:r>
          </a:p>
          <a:p>
            <a:pPr marL="838192" lvl="1" indent="-380996">
              <a:buFont typeface="Arial" panose="020B0604020202020204" pitchFamily="34" charset="0"/>
              <a:buChar char="•"/>
            </a:pPr>
            <a:r>
              <a:rPr lang="en-US" sz="2000" dirty="0"/>
              <a:t>With regard to air quality, regulate prescribed burns like wild fire</a:t>
            </a:r>
          </a:p>
          <a:p>
            <a:pPr marL="838192" lvl="1" indent="-380996">
              <a:buFont typeface="Arial" panose="020B0604020202020204" pitchFamily="34" charset="0"/>
              <a:buChar char="•"/>
            </a:pPr>
            <a:r>
              <a:rPr lang="en-US" sz="2000" dirty="0"/>
              <a:t>Community-level initiatives (“Burn block party”)</a:t>
            </a:r>
          </a:p>
          <a:p>
            <a:pPr marL="838192" lvl="1" indent="-380996">
              <a:buFont typeface="Arial" panose="020B0604020202020204" pitchFamily="34" charset="0"/>
              <a:buChar char="•"/>
            </a:pPr>
            <a:r>
              <a:rPr lang="en-US" sz="2000" dirty="0"/>
              <a:t>More technical information to the public so that they understand the logic of burn operations and are less fearful</a:t>
            </a:r>
          </a:p>
          <a:p>
            <a:pPr marL="838192" lvl="1" indent="-380996">
              <a:buFont typeface="Arial" panose="020B0604020202020204" pitchFamily="34" charset="0"/>
              <a:buChar char="•"/>
            </a:pPr>
            <a:r>
              <a:rPr lang="en-US" sz="2000" dirty="0"/>
              <a:t>Change mop-up practice after prescribed fire to model that “zero fire” is not necessary to be safe</a:t>
            </a:r>
          </a:p>
          <a:p>
            <a:pPr marL="838192" lvl="1" indent="-380996">
              <a:buFont typeface="Arial" panose="020B0604020202020204" pitchFamily="34" charset="0"/>
              <a:buChar char="•"/>
            </a:pPr>
            <a:r>
              <a:rPr lang="en-US" sz="2000" dirty="0"/>
              <a:t>Prompt public notice when a prescribed burn is approved</a:t>
            </a:r>
          </a:p>
          <a:p>
            <a:pPr marL="91439" lvl="1" indent="-91439">
              <a:spcBef>
                <a:spcPts val="1200"/>
              </a:spcBef>
              <a:spcAft>
                <a:spcPts val="200"/>
              </a:spcAft>
              <a:buSzPct val="100000"/>
              <a:buFont typeface="Tw Cen MT" panose="020B0602020104020603" pitchFamily="34" charset="0"/>
              <a:buChar char=" "/>
            </a:pPr>
            <a:r>
              <a:rPr lang="en-US" sz="2000" dirty="0"/>
              <a:t>Risks</a:t>
            </a:r>
          </a:p>
          <a:p>
            <a:pPr marL="838192" lvl="1" indent="-380996"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Mitigating fuel loads</a:t>
            </a:r>
          </a:p>
          <a:p>
            <a:pPr marL="838192" lvl="1" indent="-380996">
              <a:buSzPct val="100000"/>
              <a:buFont typeface="Arial" panose="020B0604020202020204" pitchFamily="34" charset="0"/>
              <a:buChar char="•"/>
            </a:pPr>
            <a:r>
              <a:rPr lang="en-US" sz="2000" dirty="0"/>
              <a:t>Better management of controlled fires especially natural ignition</a:t>
            </a:r>
          </a:p>
          <a:p>
            <a:pPr marL="838192" lvl="1" indent="-380996">
              <a:buFont typeface="Arial" panose="020B0604020202020204" pitchFamily="34" charset="0"/>
              <a:buChar char="•"/>
            </a:pPr>
            <a:endParaRPr lang="en-US" sz="2134" dirty="0"/>
          </a:p>
        </p:txBody>
      </p:sp>
    </p:spTree>
    <p:extLst>
      <p:ext uri="{BB962C8B-B14F-4D97-AF65-F5344CB8AC3E}">
        <p14:creationId xmlns:p14="http://schemas.microsoft.com/office/powerpoint/2010/main" val="389669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Collaborative Modeling</a:t>
            </a:r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97280" y="1846051"/>
            <a:ext cx="4937760" cy="4114483"/>
          </a:xfrm>
        </p:spPr>
        <p:txBody>
          <a:bodyPr>
            <a:normAutofit/>
          </a:bodyPr>
          <a:lstStyle/>
          <a:p>
            <a:r>
              <a:rPr lang="de-DE" sz="2400" dirty="0" smtClean="0"/>
              <a:t>Systems modeling techniques ...</a:t>
            </a:r>
          </a:p>
          <a:p>
            <a:r>
              <a:rPr lang="de-DE" sz="2400" dirty="0" smtClean="0"/>
              <a:t>... </a:t>
            </a:r>
            <a:r>
              <a:rPr lang="de-DE" sz="2400" dirty="0"/>
              <a:t>used to adress complex social and environmental problems</a:t>
            </a:r>
          </a:p>
          <a:p>
            <a:r>
              <a:rPr lang="de-DE" sz="2400" dirty="0"/>
              <a:t>... in a particpatory fashion</a:t>
            </a:r>
          </a:p>
          <a:p>
            <a:r>
              <a:rPr lang="de-DE" sz="2400" dirty="0"/>
              <a:t>... so that individuals/communities can understand and change a system</a:t>
            </a:r>
          </a:p>
          <a:p>
            <a:endParaRPr lang="en-US" sz="288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E06BE-5525-4DB8-84D7-30764091812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19" y="1846051"/>
            <a:ext cx="5653143" cy="37687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5651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analysis for making managerial 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Decision-makers should 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Emphasize </a:t>
            </a:r>
            <a:r>
              <a:rPr lang="en-US" sz="2400" dirty="0"/>
              <a:t>effective risk communications  - in addition to ecosystem </a:t>
            </a:r>
            <a:r>
              <a:rPr lang="en-US" sz="2400" dirty="0" smtClean="0"/>
              <a:t>knowledge </a:t>
            </a:r>
            <a:r>
              <a:rPr lang="en-US" sz="2400" dirty="0" smtClean="0">
                <a:sym typeface="Wingdings" panose="05000000000000000000" pitchFamily="2" charset="2"/>
              </a:rPr>
              <a:t> different brochures, videos, …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Decrease uncertainty regarding risk </a:t>
            </a:r>
            <a:r>
              <a:rPr lang="en-US" sz="2400" dirty="0" smtClean="0"/>
              <a:t>assessments </a:t>
            </a:r>
            <a:r>
              <a:rPr lang="en-US" sz="2400" dirty="0" smtClean="0">
                <a:sym typeface="Wingdings" panose="05000000000000000000" pitchFamily="2" charset="2"/>
              </a:rPr>
              <a:t> better scientific models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Consider </a:t>
            </a:r>
            <a:r>
              <a:rPr lang="en-US" sz="2400" dirty="0"/>
              <a:t>emphasizing larger scale </a:t>
            </a:r>
            <a:r>
              <a:rPr lang="en-US" sz="2400" dirty="0" smtClean="0"/>
              <a:t>efforts </a:t>
            </a:r>
            <a:r>
              <a:rPr lang="en-US" sz="2400" dirty="0" smtClean="0">
                <a:sym typeface="Wingdings" panose="05000000000000000000" pitchFamily="2" charset="2"/>
              </a:rPr>
              <a:t> Rogue River Basin, not just Ashland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902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 and pointers…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663" y="1955121"/>
            <a:ext cx="5363633" cy="40227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4199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a </a:t>
            </a:r>
            <a:r>
              <a:rPr lang="en-US" i="1" dirty="0" smtClean="0"/>
              <a:t>System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56620"/>
            <a:ext cx="10058400" cy="4023360"/>
          </a:xfrm>
        </p:spPr>
        <p:txBody>
          <a:bodyPr>
            <a:normAutofit fontScale="85000" lnSpcReduction="20000"/>
          </a:bodyPr>
          <a:lstStyle/>
          <a:p>
            <a:pPr marL="228600" indent="-228600">
              <a:buFont typeface="Wingdings" panose="05000000000000000000" pitchFamily="2" charset="2"/>
              <a:buChar char="§"/>
              <a:tabLst>
                <a:tab pos="347663" algn="l"/>
              </a:tabLst>
            </a:pPr>
            <a:r>
              <a:rPr lang="en-US" sz="2400" dirty="0" smtClean="0"/>
              <a:t>Consists of elements </a:t>
            </a:r>
            <a:r>
              <a:rPr lang="en-US" sz="2400" dirty="0" smtClean="0"/>
              <a:t>that influence each other: whatever you do, you always impact more than one thing</a:t>
            </a:r>
          </a:p>
          <a:p>
            <a:pPr marL="228600" indent="-228600">
              <a:buFont typeface="Wingdings" panose="05000000000000000000" pitchFamily="2" charset="2"/>
              <a:buChar char="§"/>
              <a:tabLst>
                <a:tab pos="347663" algn="l"/>
              </a:tabLst>
            </a:pPr>
            <a:r>
              <a:rPr lang="en-US" sz="2400" dirty="0" smtClean="0"/>
              <a:t>Have a function or purpose</a:t>
            </a:r>
          </a:p>
          <a:p>
            <a:pPr marL="228600" indent="-228600">
              <a:buFont typeface="Wingdings" panose="05000000000000000000" pitchFamily="2" charset="2"/>
              <a:buChar char="§"/>
              <a:tabLst>
                <a:tab pos="347663" algn="l"/>
              </a:tabLst>
            </a:pPr>
            <a:r>
              <a:rPr lang="en-US" sz="2400" dirty="0" smtClean="0"/>
              <a:t>Have behaviors (goal-seeking, evolutionary, adaptive, self-preserving…)</a:t>
            </a:r>
          </a:p>
          <a:p>
            <a:endParaRPr lang="en-US" sz="2400" dirty="0" smtClean="0"/>
          </a:p>
          <a:p>
            <a:r>
              <a:rPr lang="en-US" sz="2400" dirty="0" smtClean="0"/>
              <a:t>Therefore….</a:t>
            </a:r>
            <a:endParaRPr lang="en-US" sz="2400" dirty="0"/>
          </a:p>
          <a:p>
            <a:pPr marL="228600" indent="-228600">
              <a:buFont typeface="Wingdings" panose="05000000000000000000" pitchFamily="2" charset="2"/>
              <a:buChar char="§"/>
              <a:tabLst>
                <a:tab pos="347663" algn="l"/>
              </a:tabLst>
            </a:pPr>
            <a:r>
              <a:rPr lang="en-US" sz="2400" dirty="0"/>
              <a:t>Look for feedback loops</a:t>
            </a:r>
          </a:p>
          <a:p>
            <a:pPr marL="228600" indent="-228600">
              <a:buFont typeface="Wingdings" panose="05000000000000000000" pitchFamily="2" charset="2"/>
              <a:buChar char="§"/>
              <a:tabLst>
                <a:tab pos="347663" algn="l"/>
              </a:tabLst>
            </a:pPr>
            <a:r>
              <a:rPr lang="en-US" sz="2400" dirty="0"/>
              <a:t>Look for concepts with only one out-arrow: do they really only impact one concept?</a:t>
            </a:r>
          </a:p>
          <a:p>
            <a:pPr marL="228600" indent="-228600">
              <a:buFont typeface="Wingdings" panose="05000000000000000000" pitchFamily="2" charset="2"/>
              <a:buChar char="§"/>
              <a:tabLst>
                <a:tab pos="347663" algn="l"/>
              </a:tabLst>
            </a:pPr>
            <a:r>
              <a:rPr lang="en-US" sz="2400" dirty="0"/>
              <a:t>Look for </a:t>
            </a:r>
            <a:r>
              <a:rPr lang="en-US" sz="2400" dirty="0" smtClean="0"/>
              <a:t>concepts with only one in-arrow: does the concept really only depend on one concept?</a:t>
            </a:r>
          </a:p>
          <a:p>
            <a:r>
              <a:rPr lang="en-US" sz="2400" dirty="0" smtClean="0"/>
              <a:t>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499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i="1" dirty="0" smtClean="0"/>
              <a:t>model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Model = Simplification </a:t>
            </a:r>
            <a:r>
              <a:rPr lang="en-US" sz="2400" dirty="0"/>
              <a:t>of the “real world</a:t>
            </a:r>
            <a:r>
              <a:rPr lang="en-US" sz="2400" dirty="0" smtClean="0"/>
              <a:t>” …</a:t>
            </a:r>
          </a:p>
          <a:p>
            <a:r>
              <a:rPr lang="en-US" sz="2400" dirty="0" smtClean="0"/>
              <a:t>… for </a:t>
            </a:r>
            <a:r>
              <a:rPr lang="en-US" sz="2400" dirty="0"/>
              <a:t>a particular </a:t>
            </a:r>
            <a:r>
              <a:rPr lang="en-US" sz="2400" dirty="0" smtClean="0"/>
              <a:t>purpose</a:t>
            </a:r>
          </a:p>
          <a:p>
            <a:r>
              <a:rPr lang="en-US" sz="2400" dirty="0" smtClean="0"/>
              <a:t>… incomplete, simple, (“wrong”), but  useful</a:t>
            </a:r>
          </a:p>
          <a:p>
            <a:endParaRPr lang="en-US" sz="2400" dirty="0" smtClean="0"/>
          </a:p>
          <a:p>
            <a:r>
              <a:rPr lang="en-US" sz="2400" dirty="0" smtClean="0"/>
              <a:t>Allows </a:t>
            </a:r>
            <a:r>
              <a:rPr lang="en-US" sz="2400" dirty="0" smtClean="0"/>
              <a:t>us to try things we cannot (easily) do in the real world: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If I do X …. what happens to Y? Does anything else happen that is interesting to me?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What gets the better result – Action A or Action B</a:t>
            </a:r>
            <a:r>
              <a:rPr lang="en-US" sz="2400" dirty="0" smtClean="0"/>
              <a:t>?</a:t>
            </a:r>
          </a:p>
          <a:p>
            <a:pPr marL="0" indent="0">
              <a:buNone/>
            </a:pPr>
            <a:r>
              <a:rPr lang="en-US" sz="2600" dirty="0" smtClean="0"/>
              <a:t>(thus, we </a:t>
            </a:r>
            <a:r>
              <a:rPr lang="en-US" sz="2600" i="1" dirty="0" smtClean="0"/>
              <a:t>run scenarios (simulations):</a:t>
            </a:r>
            <a:r>
              <a:rPr lang="en-US" sz="2600" dirty="0" smtClean="0"/>
              <a:t> what would happen in the real world?)</a:t>
            </a:r>
            <a:endParaRPr lang="en-US" sz="26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657" y="552957"/>
            <a:ext cx="4241800" cy="28250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3701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model </a:t>
            </a:r>
            <a:r>
              <a:rPr lang="en-US" i="1" dirty="0" smtClean="0"/>
              <a:t>collaboratively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Pooling of knowledge (traditional knowledge, stakeholder experiences, academic experts, …)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“Because it is the right thing to do” (equity, democracy, …)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To create buy-in and build capacity to change things</a:t>
            </a:r>
          </a:p>
          <a:p>
            <a:r>
              <a:rPr lang="en-US" sz="2400" dirty="0" smtClean="0"/>
              <a:t>Your main objective may change </a:t>
            </a:r>
            <a:r>
              <a:rPr lang="en-US" sz="2400" dirty="0" smtClean="0"/>
              <a:t>throughout your project!</a:t>
            </a:r>
            <a:endParaRPr lang="en-US" sz="24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05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model </a:t>
            </a:r>
            <a:r>
              <a:rPr lang="en-US" dirty="0" smtClean="0"/>
              <a:t>causality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9789" y="1889277"/>
            <a:ext cx="10058400" cy="4023360"/>
          </a:xfrm>
        </p:spPr>
        <p:txBody>
          <a:bodyPr>
            <a:normAutofit/>
          </a:bodyPr>
          <a:lstStyle/>
          <a:p>
            <a:r>
              <a:rPr lang="en-US" dirty="0" smtClean="0"/>
              <a:t> “Something </a:t>
            </a:r>
            <a:r>
              <a:rPr lang="en-US" dirty="0"/>
              <a:t>changes because and after something else changes”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604341" y="2785324"/>
            <a:ext cx="18288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Good Service</a:t>
            </a:r>
          </a:p>
        </p:txBody>
      </p:sp>
      <p:sp>
        <p:nvSpPr>
          <p:cNvPr id="8" name="Oval 7"/>
          <p:cNvSpPr/>
          <p:nvPr/>
        </p:nvSpPr>
        <p:spPr>
          <a:xfrm>
            <a:off x="5756801" y="2785324"/>
            <a:ext cx="18288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Tip</a:t>
            </a:r>
          </a:p>
        </p:txBody>
      </p:sp>
      <p:cxnSp>
        <p:nvCxnSpPr>
          <p:cNvPr id="9" name="Straight Arrow Connector 8"/>
          <p:cNvCxnSpPr>
            <a:stCxn id="7" idx="6"/>
            <a:endCxn id="8" idx="2"/>
          </p:cNvCxnSpPr>
          <p:nvPr/>
        </p:nvCxnSpPr>
        <p:spPr>
          <a:xfrm>
            <a:off x="4433141" y="3242524"/>
            <a:ext cx="132366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37941" y="2719304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+</a:t>
            </a:r>
          </a:p>
        </p:txBody>
      </p:sp>
      <p:sp>
        <p:nvSpPr>
          <p:cNvPr id="11" name="Oval 10"/>
          <p:cNvSpPr/>
          <p:nvPr/>
        </p:nvSpPr>
        <p:spPr>
          <a:xfrm>
            <a:off x="2604341" y="4004524"/>
            <a:ext cx="1828800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Price of dessert</a:t>
            </a:r>
          </a:p>
        </p:txBody>
      </p:sp>
      <p:sp>
        <p:nvSpPr>
          <p:cNvPr id="12" name="Oval 11"/>
          <p:cNvSpPr/>
          <p:nvPr/>
        </p:nvSpPr>
        <p:spPr>
          <a:xfrm>
            <a:off x="5499941" y="4004524"/>
            <a:ext cx="2000316" cy="914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+mj-lt"/>
              </a:rPr>
              <a:t># of people ordering dessert</a:t>
            </a:r>
          </a:p>
        </p:txBody>
      </p:sp>
      <p:cxnSp>
        <p:nvCxnSpPr>
          <p:cNvPr id="13" name="Straight Arrow Connector 12"/>
          <p:cNvCxnSpPr>
            <a:stCxn id="11" idx="6"/>
            <a:endCxn id="12" idx="2"/>
          </p:cNvCxnSpPr>
          <p:nvPr/>
        </p:nvCxnSpPr>
        <p:spPr>
          <a:xfrm>
            <a:off x="4433141" y="4461724"/>
            <a:ext cx="106680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737941" y="3938504"/>
            <a:ext cx="300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-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249" y="2119766"/>
            <a:ext cx="2226092" cy="376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33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model to </a:t>
            </a:r>
            <a:r>
              <a:rPr lang="en-US" i="1" dirty="0" smtClean="0"/>
              <a:t>Pool </a:t>
            </a:r>
            <a:r>
              <a:rPr lang="en-US" i="1" dirty="0" smtClean="0"/>
              <a:t>K</a:t>
            </a:r>
            <a:r>
              <a:rPr lang="en-US" i="1" dirty="0" smtClean="0"/>
              <a:t>nowledge </a:t>
            </a:r>
            <a:r>
              <a:rPr lang="en-US" dirty="0" smtClean="0"/>
              <a:t>/ Cognitive Maps and </a:t>
            </a:r>
            <a:r>
              <a:rPr lang="en-US" i="1" dirty="0" smtClean="0"/>
              <a:t>simulate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66" dirty="0" smtClean="0"/>
              <a:t>First: </a:t>
            </a:r>
          </a:p>
          <a:p>
            <a:r>
              <a:rPr lang="en-US" sz="2666" dirty="0" smtClean="0"/>
              <a:t>Capture individual mental </a:t>
            </a:r>
            <a:r>
              <a:rPr lang="en-US" sz="2666" dirty="0"/>
              <a:t>models </a:t>
            </a:r>
            <a:endParaRPr lang="en-US" sz="2666" dirty="0" smtClean="0"/>
          </a:p>
          <a:p>
            <a:endParaRPr lang="en-US" sz="2666" dirty="0"/>
          </a:p>
          <a:p>
            <a:r>
              <a:rPr lang="en-US" sz="2666" dirty="0" smtClean="0"/>
              <a:t>Then</a:t>
            </a:r>
            <a:r>
              <a:rPr lang="en-US" sz="2666" dirty="0" smtClean="0"/>
              <a:t>:</a:t>
            </a:r>
          </a:p>
          <a:p>
            <a:r>
              <a:rPr lang="en-US" sz="2666" dirty="0" smtClean="0"/>
              <a:t>Combine individual mental models to create a holistic model of the </a:t>
            </a:r>
            <a:r>
              <a:rPr lang="en-US" sz="2666" dirty="0" smtClean="0"/>
              <a:t>system </a:t>
            </a:r>
            <a:r>
              <a:rPr lang="en-US" sz="2666" b="1" dirty="0" smtClean="0"/>
              <a:t>for the purpose of simulation</a:t>
            </a:r>
          </a:p>
          <a:p>
            <a:pPr marL="0" indent="0">
              <a:buNone/>
            </a:pPr>
            <a:r>
              <a:rPr lang="en-US" sz="2666" dirty="0" smtClean="0">
                <a:sym typeface="Wingdings" panose="05000000000000000000" pitchFamily="2" charset="2"/>
              </a:rPr>
              <a:t> it is OK (important) to interpret and aggregate</a:t>
            </a:r>
            <a:endParaRPr lang="en-US" sz="2666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556">
                <a:solidFill>
                  <a:schemeClr val="tx2"/>
                </a:solidFill>
              </a:defRPr>
            </a:lvl1pPr>
          </a:lstStyle>
          <a:p>
            <a:fld id="{1482048E-82B5-425F-8FC1-092CC32024A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97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is a process!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714" y="2281691"/>
            <a:ext cx="3766457" cy="3766457"/>
          </a:xfrm>
        </p:spPr>
      </p:pic>
    </p:spTree>
    <p:extLst>
      <p:ext uri="{BB962C8B-B14F-4D97-AF65-F5344CB8AC3E}">
        <p14:creationId xmlns:p14="http://schemas.microsoft.com/office/powerpoint/2010/main" val="351690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1168" lvl="1" indent="0">
              <a:buNone/>
            </a:pPr>
            <a:endParaRPr lang="en-US" dirty="0" smtClean="0"/>
          </a:p>
          <a:p>
            <a:pPr marL="201168" lvl="1" indent="0">
              <a:buNone/>
            </a:pPr>
            <a:r>
              <a:rPr lang="en-US" dirty="0" smtClean="0"/>
              <a:t>Antonie J.  Jetter</a:t>
            </a:r>
          </a:p>
          <a:p>
            <a:pPr marL="201168" lvl="1" indent="0">
              <a:buNone/>
            </a:pPr>
            <a:r>
              <a:rPr lang="en-US" dirty="0" smtClean="0"/>
              <a:t>Department of Engineering and Technology Management</a:t>
            </a:r>
          </a:p>
          <a:p>
            <a:pPr marL="201168" lvl="1" indent="0">
              <a:buNone/>
            </a:pPr>
            <a:r>
              <a:rPr lang="en-US" dirty="0" smtClean="0"/>
              <a:t>Portland State University</a:t>
            </a:r>
          </a:p>
          <a:p>
            <a:pPr marL="201168" lvl="1" indent="0">
              <a:buNone/>
            </a:pPr>
            <a:r>
              <a:rPr lang="en-US" dirty="0" smtClean="0">
                <a:hlinkClick r:id="rId2"/>
              </a:rPr>
              <a:t>ajetter@pdx.edu</a:t>
            </a:r>
            <a:endParaRPr lang="en-US" dirty="0" smtClean="0"/>
          </a:p>
          <a:p>
            <a:pPr marL="201168" lvl="1" indent="0">
              <a:buNone/>
            </a:pPr>
            <a:r>
              <a:rPr lang="en-US" dirty="0"/>
              <a:t>https://scholar.google.com/citations?user=fx_AW4cAAAAJ&amp;hl=en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6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EE06BE-5525-4DB8-84D7-30764091812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3828147" y="2981043"/>
            <a:ext cx="4503738" cy="29448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729" y="2825242"/>
            <a:ext cx="3863525" cy="29376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087" y="680380"/>
            <a:ext cx="3919388" cy="21448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475" y="289771"/>
            <a:ext cx="3901440" cy="29260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43" y="2825242"/>
            <a:ext cx="3303470" cy="24652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74174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829" y="3305430"/>
            <a:ext cx="4267745" cy="25666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with Fuzzy Cognitive Maps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1646538" y="1801519"/>
            <a:ext cx="2970697" cy="36625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2617" y="1801520"/>
            <a:ext cx="3976365" cy="2522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0674" y="5464099"/>
            <a:ext cx="5254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</a:rPr>
              <a:t>www.mentalmodeler.org</a:t>
            </a:r>
            <a:r>
              <a:rPr lang="en-US" sz="1867" dirty="0"/>
              <a:t> (software)</a:t>
            </a:r>
          </a:p>
          <a:p>
            <a:r>
              <a:rPr lang="en-US" sz="2000" dirty="0">
                <a:solidFill>
                  <a:schemeClr val="accent1"/>
                </a:solidFill>
              </a:rPr>
              <a:t>www.mentalmodeling.org</a:t>
            </a:r>
            <a:r>
              <a:rPr lang="en-US" sz="1867" dirty="0"/>
              <a:t> (cases and applications)</a:t>
            </a:r>
          </a:p>
        </p:txBody>
      </p:sp>
    </p:spTree>
    <p:extLst>
      <p:ext uri="{BB962C8B-B14F-4D97-AF65-F5344CB8AC3E}">
        <p14:creationId xmlns:p14="http://schemas.microsoft.com/office/powerpoint/2010/main" val="141524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Cognitive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1452" y="1845734"/>
            <a:ext cx="10058400" cy="4023360"/>
          </a:xfrm>
        </p:spPr>
        <p:txBody>
          <a:bodyPr>
            <a:normAutofit/>
          </a:bodyPr>
          <a:lstStyle/>
          <a:p>
            <a:pPr marL="0">
              <a:buNone/>
            </a:pPr>
            <a:r>
              <a:rPr lang="en-US" sz="2400" dirty="0" smtClean="0"/>
              <a:t>Collections of beliefs, experiences, and information that </a:t>
            </a:r>
            <a:r>
              <a:rPr lang="en-US" sz="2400" dirty="0" smtClean="0"/>
              <a:t>people</a:t>
            </a:r>
            <a:r>
              <a:rPr lang="en-US" sz="2400" dirty="0" smtClean="0"/>
              <a:t> uses to orient </a:t>
            </a:r>
            <a:r>
              <a:rPr lang="en-US" sz="2400" dirty="0" smtClean="0"/>
              <a:t>themselves </a:t>
            </a:r>
            <a:r>
              <a:rPr lang="en-US" sz="2400" dirty="0" smtClean="0"/>
              <a:t>within an environment such as a social setting </a:t>
            </a:r>
          </a:p>
          <a:p>
            <a:pPr marL="274320" lvl="1">
              <a:spcBef>
                <a:spcPts val="600"/>
              </a:spcBef>
            </a:pPr>
            <a:r>
              <a:rPr lang="en-US" sz="2400" dirty="0" smtClean="0"/>
              <a:t>consist of concepts and relationships between them</a:t>
            </a:r>
          </a:p>
          <a:p>
            <a:pPr marL="274320" lvl="1">
              <a:spcBef>
                <a:spcPts val="600"/>
              </a:spcBef>
            </a:pPr>
            <a:r>
              <a:rPr lang="en-US" sz="2400" dirty="0" smtClean="0"/>
              <a:t>subjective </a:t>
            </a:r>
            <a:r>
              <a:rPr lang="en-US" sz="2400" dirty="0" smtClean="0"/>
              <a:t>worldviews, </a:t>
            </a:r>
            <a:r>
              <a:rPr lang="en-US" sz="2400" dirty="0" smtClean="0"/>
              <a:t>not necessarily “true</a:t>
            </a:r>
            <a:r>
              <a:rPr lang="en-US" sz="2400" dirty="0" smtClean="0"/>
              <a:t>”</a:t>
            </a:r>
          </a:p>
          <a:p>
            <a:pPr marL="457200" lvl="2">
              <a:spcBef>
                <a:spcPts val="600"/>
              </a:spcBef>
            </a:pPr>
            <a:r>
              <a:rPr lang="en-US" sz="2000" dirty="0" smtClean="0"/>
              <a:t>… bu</a:t>
            </a:r>
            <a:r>
              <a:rPr lang="en-US" sz="2000" dirty="0" smtClean="0"/>
              <a:t>t  informed by facts, scientific and traditional knowledge, experiences, observations</a:t>
            </a:r>
          </a:p>
          <a:p>
            <a:pPr marL="457200" lvl="2">
              <a:spcBef>
                <a:spcPts val="600"/>
              </a:spcBef>
            </a:pPr>
            <a:r>
              <a:rPr lang="en-US" sz="2000" dirty="0" smtClean="0"/>
              <a:t>… and used to make decisions</a:t>
            </a:r>
          </a:p>
          <a:p>
            <a:pPr marL="274320" lvl="1">
              <a:spcBef>
                <a:spcPts val="600"/>
              </a:spcBef>
            </a:pPr>
            <a:r>
              <a:rPr lang="en-US" sz="2400" dirty="0" smtClean="0"/>
              <a:t>can be visually represented</a:t>
            </a:r>
            <a:endParaRPr lang="en-US" sz="2400" dirty="0" smtClean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70BE1F5-F848-40B4-B35C-FF167BDB824D}" type="datetimeFigureOut">
              <a:rPr lang="en-US" smtClean="0"/>
              <a:pPr/>
              <a:t>4/2/2017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© Dr . </a:t>
            </a:r>
            <a:r>
              <a:rPr lang="en-US" dirty="0" err="1" smtClean="0"/>
              <a:t>Antonie</a:t>
            </a:r>
            <a:r>
              <a:rPr lang="en-US" dirty="0" smtClean="0"/>
              <a:t> J. </a:t>
            </a:r>
            <a:r>
              <a:rPr lang="en-US" dirty="0" err="1" smtClean="0"/>
              <a:t>Jetter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482048E-82B5-425F-8FC1-092CC32024A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26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Cognitive Map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00" y="2071615"/>
            <a:ext cx="6951750" cy="3393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6644" y="3186737"/>
            <a:ext cx="3792858" cy="283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4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Activating (turning on) concepts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" y="1913171"/>
            <a:ext cx="9384866" cy="41530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8214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Innovation: </a:t>
            </a:r>
            <a:r>
              <a:rPr lang="en-US" u="sng" dirty="0" smtClean="0"/>
              <a:t>Fuzzy</a:t>
            </a:r>
            <a:r>
              <a:rPr lang="en-US" dirty="0" smtClean="0"/>
              <a:t> Cognitive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9566" indent="0">
              <a:lnSpc>
                <a:spcPct val="110000"/>
              </a:lnSpc>
              <a:buNone/>
            </a:pPr>
            <a:r>
              <a:rPr lang="en-US" sz="2400" dirty="0"/>
              <a:t>Make cognitive maps computable </a:t>
            </a:r>
            <a:r>
              <a:rPr lang="en-US" sz="2400" dirty="0">
                <a:sym typeface="Wingdings" panose="05000000000000000000" pitchFamily="2" charset="2"/>
              </a:rPr>
              <a:t> simulate outcomes of changing system elements</a:t>
            </a:r>
          </a:p>
          <a:p>
            <a:pPr marL="329566" indent="0">
              <a:lnSpc>
                <a:spcPct val="110000"/>
              </a:lnSpc>
              <a:buNone/>
            </a:pPr>
            <a:r>
              <a:rPr lang="en-US" sz="2400" dirty="0"/>
              <a:t>System modeling:</a:t>
            </a:r>
          </a:p>
          <a:p>
            <a:pPr marL="741046" indent="-411480">
              <a:lnSpc>
                <a:spcPct val="11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use qualitative and quantitative information </a:t>
            </a:r>
          </a:p>
          <a:p>
            <a:pPr marL="741046" indent="-411480">
              <a:lnSpc>
                <a:spcPct val="11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open structure that can be easily extended</a:t>
            </a:r>
          </a:p>
          <a:p>
            <a:pPr marL="741046" indent="-411480">
              <a:lnSpc>
                <a:spcPct val="11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relatively “simple“ and intuitive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5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000148"/>
            <a:ext cx="10058400" cy="11430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Antonie Jetter</a:t>
            </a:r>
            <a:r>
              <a:rPr lang="en-US" dirty="0" smtClean="0"/>
              <a:t>, </a:t>
            </a:r>
            <a:r>
              <a:rPr lang="en-US" b="1" dirty="0" smtClean="0"/>
              <a:t>Pei Zhang, </a:t>
            </a:r>
            <a:r>
              <a:rPr lang="en-US" b="1" dirty="0" err="1" smtClean="0"/>
              <a:t>Oussama</a:t>
            </a:r>
            <a:r>
              <a:rPr lang="en-US" b="1" dirty="0" smtClean="0"/>
              <a:t> </a:t>
            </a:r>
            <a:r>
              <a:rPr lang="en-US" b="1" dirty="0" err="1" smtClean="0"/>
              <a:t>Laraichi</a:t>
            </a:r>
            <a:r>
              <a:rPr lang="en-US" dirty="0" smtClean="0"/>
              <a:t> Portland State University</a:t>
            </a:r>
          </a:p>
          <a:p>
            <a:r>
              <a:rPr lang="en-US" b="1" dirty="0" smtClean="0"/>
              <a:t>Steven Gray, Alison Singer, </a:t>
            </a:r>
            <a:r>
              <a:rPr lang="en-US" b="1" dirty="0" err="1" smtClean="0"/>
              <a:t>Degen</a:t>
            </a:r>
            <a:r>
              <a:rPr lang="en-US" b="1" dirty="0" smtClean="0"/>
              <a:t> </a:t>
            </a:r>
            <a:r>
              <a:rPr lang="en-US" b="1" dirty="0" err="1" smtClean="0"/>
              <a:t>Gembarowsk</a:t>
            </a:r>
            <a:r>
              <a:rPr lang="en-US" dirty="0" err="1" smtClean="0"/>
              <a:t>i</a:t>
            </a:r>
            <a:r>
              <a:rPr lang="en-US" dirty="0" smtClean="0"/>
              <a:t>, Michigan State University</a:t>
            </a:r>
          </a:p>
          <a:p>
            <a:r>
              <a:rPr lang="en-US" b="1" dirty="0" smtClean="0"/>
              <a:t>Lisa Ellsworth</a:t>
            </a:r>
            <a:r>
              <a:rPr lang="en-US" dirty="0" smtClean="0"/>
              <a:t>, Oregon State University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4704"/>
          <a:stretch/>
        </p:blipFill>
        <p:spPr>
          <a:xfrm>
            <a:off x="609600" y="399301"/>
            <a:ext cx="9582615" cy="424119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EXAMPLE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3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1181</TotalTime>
  <Words>883</Words>
  <Application>Microsoft Office PowerPoint</Application>
  <PresentationFormat>Widescreen</PresentationFormat>
  <Paragraphs>129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Times New Roman</vt:lpstr>
      <vt:lpstr>Tw Cen MT</vt:lpstr>
      <vt:lpstr>Wingdings</vt:lpstr>
      <vt:lpstr>Retrospect</vt:lpstr>
      <vt:lpstr>Achieving Cross Sector Collaboration through Collaborative Modeling</vt:lpstr>
      <vt:lpstr>Collaborative Modeling</vt:lpstr>
      <vt:lpstr>PowerPoint Presentation</vt:lpstr>
      <vt:lpstr>Modeling with Fuzzy Cognitive Maps</vt:lpstr>
      <vt:lpstr>Cognitive Maps</vt:lpstr>
      <vt:lpstr>A simple Cognitive Map</vt:lpstr>
      <vt:lpstr>Activating (turning on) concepts</vt:lpstr>
      <vt:lpstr>Innovation: Fuzzy Cognitive Maps</vt:lpstr>
      <vt:lpstr>EXAMPLE</vt:lpstr>
      <vt:lpstr>Bringing Back Fire...</vt:lpstr>
      <vt:lpstr>Fires in the West</vt:lpstr>
      <vt:lpstr>“Bringing BACK Fire” Initiative </vt:lpstr>
      <vt:lpstr>Study Sites: 7 Workshops</vt:lpstr>
      <vt:lpstr>Example Cognitive Map</vt:lpstr>
      <vt:lpstr>Example FCM Simulation</vt:lpstr>
      <vt:lpstr>Testing Policies– here: Improved Education on Defensible Space</vt:lpstr>
      <vt:lpstr>PowerPoint Presentation</vt:lpstr>
      <vt:lpstr>Understanding Policy Preferences</vt:lpstr>
      <vt:lpstr>Brainstorming Solutions (examples)</vt:lpstr>
      <vt:lpstr>Using the analysis for making managerial recommendations</vt:lpstr>
      <vt:lpstr>Recap and pointers…</vt:lpstr>
      <vt:lpstr>Modeling a System</vt:lpstr>
      <vt:lpstr>Why model?</vt:lpstr>
      <vt:lpstr>Why model collaboratively?</vt:lpstr>
      <vt:lpstr>We model causality</vt:lpstr>
      <vt:lpstr>We model to Pool Knowledge / Cognitive Maps and simulate</vt:lpstr>
      <vt:lpstr>It is a process!</vt:lpstr>
      <vt:lpstr>Contact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Arnold, Jodi</dc:creator>
  <cp:lastModifiedBy>Antonie Jetter</cp:lastModifiedBy>
  <cp:revision>35</cp:revision>
  <dcterms:created xsi:type="dcterms:W3CDTF">2014-09-12T02:11:56Z</dcterms:created>
  <dcterms:modified xsi:type="dcterms:W3CDTF">2017-04-03T19:19:54Z</dcterms:modified>
</cp:coreProperties>
</file>